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Plus Jakarta Sans"/>
      <p:regular r:id="rId27"/>
      <p:bold r:id="rId28"/>
      <p:italic r:id="rId29"/>
      <p:boldItalic r:id="rId30"/>
    </p:embeddedFont>
    <p:embeddedFont>
      <p:font typeface="Corbel"/>
      <p:regular r:id="rId31"/>
      <p:bold r:id="rId32"/>
      <p:italic r:id="rId33"/>
      <p:boldItalic r:id="rId34"/>
    </p:embeddedFont>
    <p:embeddedFont>
      <p:font typeface="Gill Sans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usJakartaSans-bold.fntdata"/><Relationship Id="rId27" Type="http://schemas.openxmlformats.org/officeDocument/2006/relationships/font" Target="fonts/PlusJakarta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usJakarta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rbel-regular.fntdata"/><Relationship Id="rId30" Type="http://schemas.openxmlformats.org/officeDocument/2006/relationships/font" Target="fonts/PlusJakartaSans-boldItalic.fntdata"/><Relationship Id="rId11" Type="http://schemas.openxmlformats.org/officeDocument/2006/relationships/slide" Target="slides/slide6.xml"/><Relationship Id="rId33" Type="http://schemas.openxmlformats.org/officeDocument/2006/relationships/font" Target="fonts/Corbel-italic.fntdata"/><Relationship Id="rId10" Type="http://schemas.openxmlformats.org/officeDocument/2006/relationships/slide" Target="slides/slide5.xml"/><Relationship Id="rId32" Type="http://schemas.openxmlformats.org/officeDocument/2006/relationships/font" Target="fonts/Corbel-bold.fntdata"/><Relationship Id="rId13" Type="http://schemas.openxmlformats.org/officeDocument/2006/relationships/slide" Target="slides/slide8.xml"/><Relationship Id="rId35" Type="http://schemas.openxmlformats.org/officeDocument/2006/relationships/font" Target="fonts/GillSans-regular.fntdata"/><Relationship Id="rId12" Type="http://schemas.openxmlformats.org/officeDocument/2006/relationships/slide" Target="slides/slide7.xml"/><Relationship Id="rId34" Type="http://schemas.openxmlformats.org/officeDocument/2006/relationships/font" Target="fonts/Corbel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Gill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l-G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6b3ae6f36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b6b3ae6f36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b6b3ae6f36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72080c69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b72080c69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6d1e6936d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b6d1e6936d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Διαφάνεια τίτλου" type="title">
  <p:cSld name="TITL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Εικόνα με λεζάντα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Τίτλος και κατακόρυφο κείμενο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Κατακόρυφος τίτλος και κείμενο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Τίτλος και περιεχόμενο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Διαφάνεια τίτλου" type="title">
  <p:cSld name="TITLE">
    <p:bg>
      <p:bgPr>
        <a:solidFill>
          <a:schemeClr val="accen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Κεφαλίδα ενότητας" type="secHead">
  <p:cSld name="SECTION_HEADER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Calibri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Δύο περιεχόμενα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Σύγκριση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Μόνο τίτλος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Κενό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Περιεχόμενο με λεζάντα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alibri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6" name="Google Shape;26;p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8G4HqiyP8y0FkiXfcdcRN-FKmv9U019h/view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://drive.google.com/file/d/1mGeUgKafmLe3tcexVNbsYMEhZCoZoRn_/view" TargetMode="External"/><Relationship Id="rId6" Type="http://schemas.openxmlformats.org/officeDocument/2006/relationships/image" Target="../media/image3.jpg"/><Relationship Id="rId7" Type="http://schemas.openxmlformats.org/officeDocument/2006/relationships/hyperlink" Target="http://drive.google.com/file/d/1wwgPxId5zIX7Q3ywI0Zi21Ft63iM5GBZ/view" TargetMode="External"/><Relationship Id="rId8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9.jpg"/><Relationship Id="rId9" Type="http://schemas.openxmlformats.org/officeDocument/2006/relationships/image" Target="../media/image40.png"/><Relationship Id="rId5" Type="http://schemas.openxmlformats.org/officeDocument/2006/relationships/image" Target="../media/image18.jp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3.jpg"/><Relationship Id="rId5" Type="http://schemas.openxmlformats.org/officeDocument/2006/relationships/image" Target="../media/image38.png"/><Relationship Id="rId6" Type="http://schemas.openxmlformats.org/officeDocument/2006/relationships/image" Target="../media/image32.png"/><Relationship Id="rId7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sq-TANKGAIzkx7bebSVX8WRqkm7qZsNB/view" TargetMode="External"/><Relationship Id="rId4" Type="http://schemas.openxmlformats.org/officeDocument/2006/relationships/image" Target="../media/image27.jpg"/><Relationship Id="rId5" Type="http://schemas.openxmlformats.org/officeDocument/2006/relationships/hyperlink" Target="https://www.youtube.com/watch?v=93N7PRkXma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pdf/1905.00641.pdf" TargetMode="External"/><Relationship Id="rId4" Type="http://schemas.openxmlformats.org/officeDocument/2006/relationships/hyperlink" Target="https://arxiv.org/pdf/1503.03832.pdf" TargetMode="External"/><Relationship Id="rId5" Type="http://schemas.openxmlformats.org/officeDocument/2006/relationships/hyperlink" Target="https://github.com/onnx/onnx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>
            <p:ph type="ctrTitle"/>
          </p:nvPr>
        </p:nvSpPr>
        <p:spPr>
          <a:xfrm>
            <a:off x="747163" y="480681"/>
            <a:ext cx="4486656" cy="123110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l-G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DEEPFAKE VIDEO CREATION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315842" y="6425966"/>
            <a:ext cx="5219901" cy="70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l-G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DIMITRIOS MITRAS , KONSTANTINOS BOUGIOUKAS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-5096" y="4911"/>
            <a:ext cx="2736361" cy="68567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l-GR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MULTIPLE</a:t>
            </a:r>
            <a:br>
              <a:rPr lang="el-GR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l-GR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FACES </a:t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244587" y="90966"/>
            <a:ext cx="2328436" cy="1002172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6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RETINA FACE 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None/>
            </a:pPr>
            <a:r>
              <a:t/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/>
          </a:p>
        </p:txBody>
      </p:sp>
      <p:pic>
        <p:nvPicPr>
          <p:cNvPr descr="Εικόνα που περιέχει ρουχισμός, ουρανός, άτομο, χαμόγελο&#10;&#10;Περιγραφή που δημιουργήθηκε αυτόματα" id="230" name="Google Shape;230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955" y="363171"/>
            <a:ext cx="2564668" cy="1921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Εικόνα που περιέχει ρουχισμός, άτομο, χαμόγελο, ανθρώπινο πρόσωπο&#10;&#10;Περιγραφή που δημιουργήθηκε αυτόματα" id="231" name="Google Shape;23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0772" y="3527670"/>
            <a:ext cx="3976926" cy="2615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Εικόνα που περιέχει στιγμιότυπο οθόνης, τέχνη&#10;&#10;Περιγραφή που δημιουργήθηκε αυτόματα" id="232" name="Google Shape;23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4233" y="2735744"/>
            <a:ext cx="5143502" cy="411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Εικόνα που περιέχει ανθρώπινο πρόσωπο, άτομο, άνδρας, κολάζ&#10;&#10;Περιγραφή που δημιουργήθηκε αυτόματα" id="233" name="Google Shape;23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98910" y="321618"/>
            <a:ext cx="3878385" cy="229573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11854025" y="654745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>
            <p:ph type="title"/>
          </p:nvPr>
        </p:nvSpPr>
        <p:spPr>
          <a:xfrm>
            <a:off x="-5100" y="4900"/>
            <a:ext cx="2415300" cy="6856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l-GR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VIDEOS </a:t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38412" y="90966"/>
            <a:ext cx="2328300" cy="1002300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70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RETINA FACE 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None/>
            </a:pPr>
            <a:r>
              <a:t/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/>
          </a:p>
        </p:txBody>
      </p:sp>
      <p:pic>
        <p:nvPicPr>
          <p:cNvPr id="241" name="Google Shape;241;p25" title="output_video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700" y="90975"/>
            <a:ext cx="5726505" cy="286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 title="output_video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5040" y="3058127"/>
            <a:ext cx="6390749" cy="359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 title="output_video_with_detection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31625" y="90975"/>
            <a:ext cx="3789398" cy="263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11878175" y="6547475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0" y="0"/>
            <a:ext cx="46542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6"/>
          <p:cNvSpPr txBox="1"/>
          <p:nvPr>
            <p:ph type="title"/>
          </p:nvPr>
        </p:nvSpPr>
        <p:spPr>
          <a:xfrm>
            <a:off x="557203" y="208197"/>
            <a:ext cx="3363900" cy="149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ΜΑΙΝ STEPS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53" name="Google Shape;253;p26"/>
          <p:cNvGrpSpPr/>
          <p:nvPr/>
        </p:nvGrpSpPr>
        <p:grpSpPr>
          <a:xfrm>
            <a:off x="7295409" y="841828"/>
            <a:ext cx="2249700" cy="4999414"/>
            <a:chOff x="1678640" y="0"/>
            <a:chExt cx="2249700" cy="4999414"/>
          </a:xfrm>
        </p:grpSpPr>
        <p:sp>
          <p:nvSpPr>
            <p:cNvPr id="254" name="Google Shape;254;p26"/>
            <p:cNvSpPr/>
            <p:nvPr/>
          </p:nvSpPr>
          <p:spPr>
            <a:xfrm>
              <a:off x="1678640" y="0"/>
              <a:ext cx="2249700" cy="1249800"/>
            </a:xfrm>
            <a:prstGeom prst="roundRect">
              <a:avLst>
                <a:gd fmla="val 10000" name="adj"/>
              </a:avLst>
            </a:prstGeom>
            <a:solidFill>
              <a:srgbClr val="4953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 txBox="1"/>
            <p:nvPr/>
          </p:nvSpPr>
          <p:spPr>
            <a:xfrm>
              <a:off x="1715247" y="36607"/>
              <a:ext cx="2176500" cy="1176600"/>
            </a:xfrm>
            <a:prstGeom prst="rect">
              <a:avLst/>
            </a:prstGeom>
            <a:solidFill>
              <a:srgbClr val="AFB2B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l-G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 DETECTION (based on </a:t>
              </a:r>
              <a:r>
                <a:rPr lang="el-GR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 pyramid network FPN)</a:t>
              </a:r>
              <a:r>
                <a:rPr lang="el-G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 rot="5400000">
              <a:off x="2569196" y="1281039"/>
              <a:ext cx="468600" cy="5625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F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 txBox="1"/>
            <p:nvPr/>
          </p:nvSpPr>
          <p:spPr>
            <a:xfrm>
              <a:off x="2634792" y="1327988"/>
              <a:ext cx="3375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ill Sans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1678640" y="1874807"/>
              <a:ext cx="2249700" cy="1249800"/>
            </a:xfrm>
            <a:prstGeom prst="roundRect">
              <a:avLst>
                <a:gd fmla="val 10000" name="adj"/>
              </a:avLst>
            </a:prstGeom>
            <a:solidFill>
              <a:srgbClr val="4953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 txBox="1"/>
            <p:nvPr/>
          </p:nvSpPr>
          <p:spPr>
            <a:xfrm>
              <a:off x="1715247" y="1911414"/>
              <a:ext cx="2176500" cy="11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l-G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 RECOGNITION (based on deep CNN)</a:t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rot="5400000">
              <a:off x="2569196" y="3155846"/>
              <a:ext cx="468600" cy="5625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F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 txBox="1"/>
            <p:nvPr/>
          </p:nvSpPr>
          <p:spPr>
            <a:xfrm>
              <a:off x="2634792" y="3202795"/>
              <a:ext cx="3375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ill Sans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1678640" y="3749614"/>
              <a:ext cx="2249700" cy="1249800"/>
            </a:xfrm>
            <a:prstGeom prst="roundRect">
              <a:avLst>
                <a:gd fmla="val 10000" name="adj"/>
              </a:avLst>
            </a:prstGeom>
            <a:solidFill>
              <a:srgbClr val="4953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 txBox="1"/>
            <p:nvPr/>
          </p:nvSpPr>
          <p:spPr>
            <a:xfrm>
              <a:off x="1715247" y="3786221"/>
              <a:ext cx="2176500" cy="1176600"/>
            </a:xfrm>
            <a:prstGeom prst="rect">
              <a:avLst/>
            </a:prstGeom>
            <a:solidFill>
              <a:srgbClr val="AFB2B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l-G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 SWAPPING</a:t>
              </a:r>
              <a:endParaRPr/>
            </a:p>
          </p:txBody>
        </p:sp>
      </p:grpSp>
      <p:sp>
        <p:nvSpPr>
          <p:cNvPr id="264" name="Google Shape;264;p26"/>
          <p:cNvSpPr txBox="1"/>
          <p:nvPr/>
        </p:nvSpPr>
        <p:spPr>
          <a:xfrm>
            <a:off x="11878175" y="659575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232499" y="36615"/>
            <a:ext cx="3141692" cy="144511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Εικόνα που περιέχει κείμενο, στιγμιότυπο οθόνης, γραμματοσειρά, ορθογώνιο παραλληλόγραμμο&#10;&#10;Περιγραφή που δημιουργήθηκε αυτόματα" id="270" name="Google Shape;270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454" y="489878"/>
            <a:ext cx="58769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/>
          <p:nvPr/>
        </p:nvSpPr>
        <p:spPr>
          <a:xfrm>
            <a:off x="342279" y="130043"/>
            <a:ext cx="2924359" cy="1241795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FACE 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RECOGNITION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Εικόνα που περιέχει γραμμή, διάγραμμα, γραμματοσειρά, στιγμιότυπο οθόνης&#10;&#10;Περιγραφή που δημιουργήθηκε αυτόματα" id="272" name="Google Shape;27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8082" y="2406940"/>
            <a:ext cx="5803273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475924" y="4499556"/>
            <a:ext cx="10915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 want to ensure that an image (anchor) of a specific person is closer to all other images (positive) of the same person than it is to any image  (negative) of any other person.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11866100" y="65193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/>
          <p:nvPr>
            <p:ph type="title"/>
          </p:nvPr>
        </p:nvSpPr>
        <p:spPr>
          <a:xfrm>
            <a:off x="232499" y="36615"/>
            <a:ext cx="3141692" cy="144511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Εικόνα που περιέχει άνδρας, ανθρώπινο πρόσωπο, ρουχισμός, χαμόγελο&#10;&#10;Περιγραφή που δημιουργήθηκε αυτόματα" id="280" name="Google Shape;280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20" y="1778838"/>
            <a:ext cx="4561660" cy="508195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/>
          <p:nvPr/>
        </p:nvSpPr>
        <p:spPr>
          <a:xfrm>
            <a:off x="342279" y="130043"/>
            <a:ext cx="2924359" cy="1241795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FACENET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Εικόνα που περιέχει άτομο, ρουχισμός, ανθρώπινο πρόσωπο, αναψυκτικό&#10;&#10;Περιγραφή που δημιουργήθηκε αυτόματα" id="282" name="Google Shape;28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2900" y="2484074"/>
            <a:ext cx="5802075" cy="40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/>
        </p:nvSpPr>
        <p:spPr>
          <a:xfrm>
            <a:off x="11866100" y="65221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5287875" y="112675"/>
            <a:ext cx="6578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●"/>
            </a:pPr>
            <a:r>
              <a:rPr lang="el-G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</a:t>
            </a:r>
            <a:r>
              <a:rPr lang="el-G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osine similarity as a metric distance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●"/>
            </a:pPr>
            <a:r>
              <a:rPr lang="el-G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Trained on dataset called the"CASIA-WebFace" ( </a:t>
            </a:r>
            <a:r>
              <a:rPr lang="el-G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495</a:t>
            </a:r>
            <a:r>
              <a:rPr lang="el-G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 images and </a:t>
            </a:r>
            <a:r>
              <a:rPr lang="el-G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l-G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 persons)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9"/>
          <p:cNvSpPr txBox="1"/>
          <p:nvPr>
            <p:ph type="title"/>
          </p:nvPr>
        </p:nvSpPr>
        <p:spPr>
          <a:xfrm>
            <a:off x="557203" y="208197"/>
            <a:ext cx="3363974" cy="149579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>
                <a:solidFill>
                  <a:schemeClr val="lt1"/>
                </a:solidFill>
              </a:rPr>
              <a:t>MAIN </a:t>
            </a:r>
            <a: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93" name="Google Shape;293;p29"/>
          <p:cNvGrpSpPr/>
          <p:nvPr/>
        </p:nvGrpSpPr>
        <p:grpSpPr>
          <a:xfrm>
            <a:off x="7408679" y="893314"/>
            <a:ext cx="2249768" cy="4999485"/>
            <a:chOff x="1678640" y="0"/>
            <a:chExt cx="2249768" cy="4999485"/>
          </a:xfrm>
        </p:grpSpPr>
        <p:sp>
          <p:nvSpPr>
            <p:cNvPr id="294" name="Google Shape;294;p29"/>
            <p:cNvSpPr/>
            <p:nvPr/>
          </p:nvSpPr>
          <p:spPr>
            <a:xfrm>
              <a:off x="1678640" y="0"/>
              <a:ext cx="2249768" cy="1249871"/>
            </a:xfrm>
            <a:prstGeom prst="roundRect">
              <a:avLst>
                <a:gd fmla="val 10000" name="adj"/>
              </a:avLst>
            </a:prstGeom>
            <a:solidFill>
              <a:srgbClr val="717E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 txBox="1"/>
            <p:nvPr/>
          </p:nvSpPr>
          <p:spPr>
            <a:xfrm>
              <a:off x="1715247" y="36607"/>
              <a:ext cx="2176554" cy="1176657"/>
            </a:xfrm>
            <a:prstGeom prst="rect">
              <a:avLst/>
            </a:prstGeom>
            <a:solidFill>
              <a:srgbClr val="AFB2B2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l-GR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 DETECTION</a:t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 rot="5400000">
              <a:off x="2569174" y="1281118"/>
              <a:ext cx="468701" cy="56244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93A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 txBox="1"/>
            <p:nvPr/>
          </p:nvSpPr>
          <p:spPr>
            <a:xfrm>
              <a:off x="2634792" y="1327988"/>
              <a:ext cx="337466" cy="328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Gill Sans"/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1678640" y="1874807"/>
              <a:ext cx="2249768" cy="1249871"/>
            </a:xfrm>
            <a:prstGeom prst="roundRect">
              <a:avLst>
                <a:gd fmla="val 10000" name="adj"/>
              </a:avLst>
            </a:prstGeom>
            <a:solidFill>
              <a:srgbClr val="B4B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 txBox="1"/>
            <p:nvPr/>
          </p:nvSpPr>
          <p:spPr>
            <a:xfrm>
              <a:off x="1715247" y="1911414"/>
              <a:ext cx="2176554" cy="1176657"/>
            </a:xfrm>
            <a:prstGeom prst="rect">
              <a:avLst/>
            </a:prstGeom>
            <a:solidFill>
              <a:srgbClr val="AFB2B2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l-GR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 RECONGITION</a:t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 rot="5400000">
              <a:off x="2569174" y="3155925"/>
              <a:ext cx="468701" cy="56244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D3D9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 txBox="1"/>
            <p:nvPr/>
          </p:nvSpPr>
          <p:spPr>
            <a:xfrm>
              <a:off x="2634792" y="3202795"/>
              <a:ext cx="337466" cy="328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Gill Sans"/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1678640" y="3749614"/>
              <a:ext cx="2249768" cy="1249871"/>
            </a:xfrm>
            <a:prstGeom prst="roundRect">
              <a:avLst>
                <a:gd fmla="val 10000" name="adj"/>
              </a:avLst>
            </a:prstGeom>
            <a:solidFill>
              <a:srgbClr val="B4B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 txBox="1"/>
            <p:nvPr/>
          </p:nvSpPr>
          <p:spPr>
            <a:xfrm>
              <a:off x="1715247" y="3786221"/>
              <a:ext cx="2176554" cy="1176657"/>
            </a:xfrm>
            <a:prstGeom prst="rect">
              <a:avLst/>
            </a:prstGeom>
            <a:solidFill>
              <a:srgbClr val="6B8890"/>
            </a:solidFill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l-GR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 SWAPPING</a:t>
              </a:r>
              <a:endParaRPr/>
            </a:p>
          </p:txBody>
        </p:sp>
      </p:grpSp>
      <p:sp>
        <p:nvSpPr>
          <p:cNvPr id="304" name="Google Shape;304;p29"/>
          <p:cNvSpPr txBox="1"/>
          <p:nvPr/>
        </p:nvSpPr>
        <p:spPr>
          <a:xfrm>
            <a:off x="11866100" y="65193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>
            <p:ph type="title"/>
          </p:nvPr>
        </p:nvSpPr>
        <p:spPr>
          <a:xfrm>
            <a:off x="232499" y="36615"/>
            <a:ext cx="3141692" cy="144511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0" name="Google Shape;310;p30"/>
          <p:cNvSpPr txBox="1"/>
          <p:nvPr>
            <p:ph idx="1" type="body"/>
          </p:nvPr>
        </p:nvSpPr>
        <p:spPr>
          <a:xfrm>
            <a:off x="-64107" y="1577058"/>
            <a:ext cx="77298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19075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l-GR" sz="2000">
                <a:latin typeface="Calibri"/>
                <a:ea typeface="Calibri"/>
                <a:cs typeface="Calibri"/>
                <a:sym typeface="Calibri"/>
              </a:rPr>
              <a:t>1) Take Two Images and find Landmark Points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11" name="Google Shape;311;p30"/>
          <p:cNvSpPr txBox="1"/>
          <p:nvPr/>
        </p:nvSpPr>
        <p:spPr>
          <a:xfrm>
            <a:off x="342279" y="130043"/>
            <a:ext cx="2924359" cy="1241795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FACE 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SWAPPING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Εικόνα που περιέχει ανθρώπινο πρόσωπο, άτομο, μέτωπο, ρουχισμός&#10;&#10;Περιγραφή που δημιουργήθηκε αυτόματα" id="312" name="Google Shape;3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275" y="1985781"/>
            <a:ext cx="3926399" cy="22247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0" y="4192400"/>
            <a:ext cx="526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1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2</a:t>
            </a:r>
            <a:r>
              <a:rPr b="1" lang="el-GR" sz="1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)</a:t>
            </a:r>
            <a:r>
              <a:rPr b="1" lang="el-GR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Triangulation Source and destination (target) images</a:t>
            </a:r>
            <a:endParaRPr/>
          </a:p>
        </p:txBody>
      </p:sp>
      <p:pic>
        <p:nvPicPr>
          <p:cNvPr descr="Εικόνα που περιέχει ανθρώπινο πρόσωπο, άτομο, χαμόγελο, ρουχισμός&#10;&#10;Περιγραφή που δημιουργήθηκε αυτόματα" id="314" name="Google Shape;3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99" y="4824438"/>
            <a:ext cx="3068624" cy="190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Εικόνα που περιέχει ανθρώπινο πρόσωπο, άνδρας, χαμόγελο, άτομο&#10;&#10;Περιγραφή που δημιουργήθηκε αυτόματα" id="315" name="Google Shape;3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1287" y="425550"/>
            <a:ext cx="3432175" cy="20699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 txBox="1"/>
          <p:nvPr/>
        </p:nvSpPr>
        <p:spPr>
          <a:xfrm>
            <a:off x="5373100" y="11"/>
            <a:ext cx="47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4) </a:t>
            </a:r>
            <a:r>
              <a:rPr b="1" lang="el-GR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Extract, Warp and Link the Triangles</a:t>
            </a:r>
            <a:endParaRPr b="1" sz="2700">
              <a:solidFill>
                <a:schemeClr val="dk1"/>
              </a:solidFill>
              <a:highlight>
                <a:srgbClr val="F5F5F5"/>
              </a:highlight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5373100" y="2614125"/>
            <a:ext cx="647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5) Replace The Face On The Destination (target) Image</a:t>
            </a:r>
            <a:endParaRPr b="1" sz="20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24150" y="508175"/>
            <a:ext cx="1998538" cy="19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4200" y="4900400"/>
            <a:ext cx="1376175" cy="17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8191" y="3106726"/>
            <a:ext cx="2744247" cy="17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9033475" y="40687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4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l-GR" sz="20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) Seamless Cloning</a:t>
            </a:r>
            <a:endParaRPr b="1" sz="2700">
              <a:solidFill>
                <a:schemeClr val="dk1"/>
              </a:solidFill>
              <a:highlight>
                <a:srgbClr val="F5F5F5"/>
              </a:highlight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2450" y="4795175"/>
            <a:ext cx="3926399" cy="196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30"/>
          <p:cNvCxnSpPr>
            <a:stCxn id="320" idx="2"/>
            <a:endCxn id="322" idx="1"/>
          </p:cNvCxnSpPr>
          <p:nvPr/>
        </p:nvCxnSpPr>
        <p:spPr>
          <a:xfrm>
            <a:off x="6900315" y="4859476"/>
            <a:ext cx="1372200" cy="91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30"/>
          <p:cNvSpPr txBox="1"/>
          <p:nvPr/>
        </p:nvSpPr>
        <p:spPr>
          <a:xfrm>
            <a:off x="7968350" y="64887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/>
          <p:nvPr>
            <p:ph type="title"/>
          </p:nvPr>
        </p:nvSpPr>
        <p:spPr>
          <a:xfrm>
            <a:off x="232499" y="36615"/>
            <a:ext cx="3141692" cy="144511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0" name="Google Shape;330;p31"/>
          <p:cNvSpPr txBox="1"/>
          <p:nvPr>
            <p:ph idx="1" type="body"/>
          </p:nvPr>
        </p:nvSpPr>
        <p:spPr>
          <a:xfrm>
            <a:off x="3497704" y="32828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31" name="Google Shape;331;p31"/>
          <p:cNvSpPr txBox="1"/>
          <p:nvPr/>
        </p:nvSpPr>
        <p:spPr>
          <a:xfrm>
            <a:off x="342279" y="130043"/>
            <a:ext cx="2924359" cy="1241795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FACE 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SWAPPING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Εικόνα που περιέχει ανθρώπινο πρόσωπο, ρουχισμός, άτομο, άνδρας&#10;&#10;Περιγραφή που δημιουργήθηκε αυτόματα" id="332" name="Google Shape;33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1125" y="2942476"/>
            <a:ext cx="5413925" cy="437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798" y="4105927"/>
            <a:ext cx="1753375" cy="20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35300" y="2418450"/>
            <a:ext cx="4751150" cy="3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871550" y="2310450"/>
            <a:ext cx="2310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SOURCE IMAGE</a:t>
            </a:r>
            <a:endParaRPr b="1"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4588975" y="217575"/>
            <a:ext cx="2310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b="1" lang="el-GR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IMAGE</a:t>
            </a:r>
            <a:endParaRPr b="1"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8563975" y="130050"/>
            <a:ext cx="2310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  <a:r>
              <a:rPr b="1" lang="el-GR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11841950" y="65716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250" y="575650"/>
            <a:ext cx="4232450" cy="2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6800" y="1114700"/>
            <a:ext cx="1593375" cy="15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/>
        </p:nvSpPr>
        <p:spPr>
          <a:xfrm>
            <a:off x="11789225" y="64887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2"/>
          <p:cNvSpPr txBox="1"/>
          <p:nvPr>
            <p:ph type="title"/>
          </p:nvPr>
        </p:nvSpPr>
        <p:spPr>
          <a:xfrm>
            <a:off x="232500" y="36624"/>
            <a:ext cx="2652000" cy="1235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325173" y="116485"/>
            <a:ext cx="2468700" cy="1061400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DEEPFAKE VIDEO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3148150" y="116475"/>
            <a:ext cx="8430300" cy="60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➢"/>
            </a:pPr>
            <a:r>
              <a:rPr lang="el-G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face-swapping video was generated, featuring the face of Ross (F.R.I.E.N.D.S) swapped with that of Elon Musk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➢"/>
            </a:pPr>
            <a:r>
              <a:rPr lang="el-G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input video has a duration of </a:t>
            </a:r>
            <a:r>
              <a:rPr lang="el-G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</a:t>
            </a:r>
            <a:r>
              <a:rPr lang="el-G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seconds long and every third frame is utilized in the output video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➢"/>
            </a:pPr>
            <a:r>
              <a:rPr lang="el-GR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To recognize the face of Ross, ten face-photos were used, capturing various expressions and lightning conditions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776500" y="5453175"/>
            <a:ext cx="1756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706225" y="3397600"/>
            <a:ext cx="175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499600" y="6142275"/>
            <a:ext cx="2310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SOURCE FACE</a:t>
            </a:r>
            <a:endParaRPr b="1"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25" y="3265896"/>
            <a:ext cx="2249200" cy="279958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2"/>
          <p:cNvSpPr txBox="1"/>
          <p:nvPr/>
        </p:nvSpPr>
        <p:spPr>
          <a:xfrm>
            <a:off x="9142900" y="6142275"/>
            <a:ext cx="2310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TARGET FACE</a:t>
            </a:r>
            <a:endParaRPr b="1" sz="18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5625" y="3560011"/>
            <a:ext cx="3338001" cy="250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/>
          <p:nvPr>
            <p:ph type="title"/>
          </p:nvPr>
        </p:nvSpPr>
        <p:spPr>
          <a:xfrm>
            <a:off x="232500" y="36624"/>
            <a:ext cx="2652000" cy="1235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0" name="Google Shape;360;p33"/>
          <p:cNvSpPr txBox="1"/>
          <p:nvPr/>
        </p:nvSpPr>
        <p:spPr>
          <a:xfrm>
            <a:off x="325173" y="116485"/>
            <a:ext cx="2468700" cy="1061400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DEEPFAKE VIDEO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11968450" y="65829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pic>
        <p:nvPicPr>
          <p:cNvPr id="362" name="Google Shape;362;p33" title="last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000" y="275075"/>
            <a:ext cx="8410450" cy="63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3"/>
          <p:cNvSpPr txBox="1"/>
          <p:nvPr/>
        </p:nvSpPr>
        <p:spPr>
          <a:xfrm>
            <a:off x="108650" y="61563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/>
              <a:t>Source</a:t>
            </a:r>
            <a:r>
              <a:rPr lang="el-GR"/>
              <a:t>: </a:t>
            </a:r>
            <a:r>
              <a:rPr lang="el-GR" u="sng">
                <a:solidFill>
                  <a:schemeClr val="hlink"/>
                </a:solidFill>
                <a:hlinkClick r:id="rId5"/>
              </a:rPr>
              <a:t>https://www.youtube.com/watch?v=93N7PRkXmac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-1" y="290"/>
            <a:ext cx="3171000" cy="6857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515125" y="185875"/>
            <a:ext cx="6325500" cy="47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l-GR" sz="2000">
                <a:solidFill>
                  <a:schemeClr val="dk1"/>
                </a:solidFill>
              </a:rPr>
              <a:t>What </a:t>
            </a:r>
            <a:r>
              <a:rPr lang="el-GR" sz="2000">
                <a:solidFill>
                  <a:schemeClr val="dk1"/>
                </a:solidFill>
              </a:rPr>
              <a:t>DeepFake and Face Swapping means?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1143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2413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⮚"/>
            </a:pPr>
            <a:r>
              <a:rPr lang="el-GR" sz="2000">
                <a:solidFill>
                  <a:schemeClr val="dk1"/>
                </a:solidFill>
              </a:rPr>
              <a:t>Presentation of the process we followed and the models we used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l-GR" sz="2000">
                <a:solidFill>
                  <a:schemeClr val="dk1"/>
                </a:solidFill>
              </a:rPr>
              <a:t>Examples of the models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l-GR" sz="2000">
                <a:solidFill>
                  <a:schemeClr val="dk1"/>
                </a:solidFill>
              </a:rPr>
              <a:t>Output video with FaceSwapping a specific face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23304" y="81768"/>
            <a:ext cx="2924400" cy="1241700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will see…</a:t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1854025" y="65235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>
            <p:ph idx="1" type="body"/>
          </p:nvPr>
        </p:nvSpPr>
        <p:spPr>
          <a:xfrm>
            <a:off x="350875" y="2420575"/>
            <a:ext cx="10714800" cy="31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l-GR">
                <a:latin typeface="Calibri"/>
                <a:ea typeface="Calibri"/>
                <a:cs typeface="Calibri"/>
                <a:sym typeface="Calibri"/>
              </a:rPr>
              <a:t>RetinaFace: Single-stage Dense Face Localisation in the Wild </a:t>
            </a:r>
            <a:r>
              <a:rPr lang="el-G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https://arxiv.org/pdf/1905.00641.pdf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l-GR">
                <a:latin typeface="Calibri"/>
                <a:ea typeface="Calibri"/>
                <a:cs typeface="Calibri"/>
                <a:sym typeface="Calibri"/>
              </a:rPr>
              <a:t>FaceNet: A Unified Embedding for Face Recognition and Clustering </a:t>
            </a:r>
            <a:r>
              <a:rPr lang="el-GR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https://arxiv.org/pdf/1503.03832.pdf</a:t>
            </a:r>
            <a:r>
              <a:rPr lang="el-GR">
                <a:latin typeface="Calibri"/>
                <a:ea typeface="Calibri"/>
                <a:cs typeface="Calibri"/>
                <a:sym typeface="Calibri"/>
              </a:rPr>
              <a:t> 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l-GR"/>
              <a:t>ONNX Face Swapper: </a:t>
            </a:r>
            <a:r>
              <a:rPr lang="el-GR" u="sng">
                <a:solidFill>
                  <a:schemeClr val="hlink"/>
                </a:solidFill>
                <a:hlinkClick r:id="rId5"/>
              </a:rPr>
              <a:t>https://github.com/onnx/onnx</a:t>
            </a:r>
            <a:r>
              <a:rPr lang="el-GR"/>
              <a:t> </a:t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11793675" y="64887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370" name="Google Shape;370;p34"/>
          <p:cNvSpPr txBox="1"/>
          <p:nvPr>
            <p:ph type="title"/>
          </p:nvPr>
        </p:nvSpPr>
        <p:spPr>
          <a:xfrm>
            <a:off x="107274" y="80365"/>
            <a:ext cx="3141600" cy="1445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217054" y="173793"/>
            <a:ext cx="2924400" cy="1241700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/>
          <p:nvPr>
            <p:ph type="title"/>
          </p:nvPr>
        </p:nvSpPr>
        <p:spPr>
          <a:xfrm>
            <a:off x="6182265" y="978776"/>
            <a:ext cx="4451773" cy="1174991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THANKS A LOT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8" name="Google Shape;378;p35"/>
          <p:cNvSpPr txBox="1"/>
          <p:nvPr>
            <p:ph idx="1" type="body"/>
          </p:nvPr>
        </p:nvSpPr>
        <p:spPr>
          <a:xfrm>
            <a:off x="6182264" y="2638044"/>
            <a:ext cx="4451773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aid24005@uom.edu.gr</a:t>
            </a:r>
            <a:endParaRPr u="sng">
              <a:solidFill>
                <a:schemeClr val="lt1"/>
              </a:solidFill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aid24011@uom.edu.gr</a:t>
            </a:r>
            <a:endParaRPr>
              <a:solidFill>
                <a:schemeClr val="lt1"/>
              </a:solidFill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02475"/>
            <a:ext cx="5800725" cy="5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-1" y="290"/>
            <a:ext cx="3171000" cy="6857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452290" y="127352"/>
            <a:ext cx="8726189" cy="676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l-GR" sz="2000"/>
              <a:t>DeepFakes refer to use of deep learning </a:t>
            </a:r>
            <a:r>
              <a:rPr lang="el-GR" sz="2000"/>
              <a:t>techniques</a:t>
            </a:r>
            <a:r>
              <a:rPr lang="el-GR" sz="2000"/>
              <a:t> to create realistic and often deceptive manipulations of audio, images or video content </a:t>
            </a:r>
            <a:endParaRPr sz="2000"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l-GR" sz="2000"/>
              <a:t>Deepfakes are created using </a:t>
            </a:r>
            <a:r>
              <a:rPr lang="el-GR" sz="2000"/>
              <a:t>generative</a:t>
            </a:r>
            <a:r>
              <a:rPr lang="el-GR" sz="2000"/>
              <a:t> models such as GANs, which generate new content based on patterns learned from existing data</a:t>
            </a:r>
            <a:endParaRPr sz="2000"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l-GR" sz="2000"/>
              <a:t>Face Swapping is the most common application of deepfakes, where a face of one person in convincingly replaced with the face of another.</a:t>
            </a:r>
            <a:endParaRPr sz="2000"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2000"/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l-GR" sz="2000"/>
              <a:t>It has gained popularity in various domains, </a:t>
            </a:r>
            <a:r>
              <a:rPr lang="el-GR" sz="2000"/>
              <a:t>primarily</a:t>
            </a:r>
            <a:r>
              <a:rPr lang="el-GR" sz="2000"/>
              <a:t> employed for entertainment and business purposes.</a:t>
            </a:r>
            <a:endParaRPr sz="2000"/>
          </a:p>
        </p:txBody>
      </p:sp>
      <p:sp>
        <p:nvSpPr>
          <p:cNvPr id="120" name="Google Shape;120;p17"/>
          <p:cNvSpPr txBox="1"/>
          <p:nvPr/>
        </p:nvSpPr>
        <p:spPr>
          <a:xfrm>
            <a:off x="123317" y="127343"/>
            <a:ext cx="2924400" cy="1241700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l-G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DEEPFAKE</a:t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123342" y="3798662"/>
            <a:ext cx="2924400" cy="1241700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l-G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 SWAPPING</a:t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p17"/>
          <p:cNvCxnSpPr/>
          <p:nvPr/>
        </p:nvCxnSpPr>
        <p:spPr>
          <a:xfrm flipH="1" rot="10800000">
            <a:off x="232753" y="3188922"/>
            <a:ext cx="11953629" cy="2344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17"/>
          <p:cNvSpPr txBox="1"/>
          <p:nvPr/>
        </p:nvSpPr>
        <p:spPr>
          <a:xfrm>
            <a:off x="11854025" y="65235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232499" y="36615"/>
            <a:ext cx="3141692" cy="144511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Αναπαραγωγή με συμπαγές γέμισμα" id="129" name="Google Shape;129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285" y="341750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42279" y="130043"/>
            <a:ext cx="2924359" cy="1241795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l-GR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GENERAL IDEA</a:t>
            </a:r>
            <a:endParaRPr b="0" i="0" sz="28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-48939" y="4368367"/>
            <a:ext cx="16098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l-GR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INPUT VIDEO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265872" y="6205268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FRAMES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3" name="Google Shape;133;p18"/>
          <p:cNvCxnSpPr/>
          <p:nvPr/>
        </p:nvCxnSpPr>
        <p:spPr>
          <a:xfrm flipH="1" rot="10800000">
            <a:off x="1153065" y="2491598"/>
            <a:ext cx="1043797" cy="127095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1153065" y="3992592"/>
            <a:ext cx="1043797" cy="134572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5" name="Google Shape;135;p18"/>
          <p:cNvCxnSpPr/>
          <p:nvPr/>
        </p:nvCxnSpPr>
        <p:spPr>
          <a:xfrm flipH="1" rot="10800000">
            <a:off x="1167442" y="3857446"/>
            <a:ext cx="1086929" cy="3450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6" name="Google Shape;136;p18"/>
          <p:cNvCxnSpPr/>
          <p:nvPr/>
        </p:nvCxnSpPr>
        <p:spPr>
          <a:xfrm flipH="1" rot="10800000">
            <a:off x="3410309" y="2405333"/>
            <a:ext cx="785004" cy="5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7" name="Google Shape;137;p18"/>
          <p:cNvCxnSpPr/>
          <p:nvPr/>
        </p:nvCxnSpPr>
        <p:spPr>
          <a:xfrm flipH="1" rot="10800000">
            <a:off x="3410308" y="5323936"/>
            <a:ext cx="785004" cy="5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" name="Google Shape;138;p18"/>
          <p:cNvCxnSpPr/>
          <p:nvPr/>
        </p:nvCxnSpPr>
        <p:spPr>
          <a:xfrm flipH="1" rot="10800000">
            <a:off x="3410309" y="3857446"/>
            <a:ext cx="785004" cy="57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" name="Google Shape;139;p18"/>
          <p:cNvSpPr/>
          <p:nvPr/>
        </p:nvSpPr>
        <p:spPr>
          <a:xfrm>
            <a:off x="2397654" y="1927855"/>
            <a:ext cx="934529" cy="1236453"/>
          </a:xfrm>
          <a:prstGeom prst="flowChartMultidocument">
            <a:avLst/>
          </a:prstGeom>
          <a:solidFill>
            <a:schemeClr val="dk1"/>
          </a:solidFill>
          <a:ln cap="flat" cmpd="sng" w="12700">
            <a:solidFill>
              <a:srgbClr val="6744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2397654" y="4774572"/>
            <a:ext cx="934529" cy="1236453"/>
          </a:xfrm>
          <a:prstGeom prst="flowChartMultidocument">
            <a:avLst/>
          </a:prstGeom>
          <a:solidFill>
            <a:schemeClr val="dk1"/>
          </a:solidFill>
          <a:ln cap="flat" cmpd="sng" w="12700">
            <a:solidFill>
              <a:srgbClr val="6744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2397655" y="3322459"/>
            <a:ext cx="934529" cy="1236453"/>
          </a:xfrm>
          <a:prstGeom prst="flowChartMultidocument">
            <a:avLst/>
          </a:prstGeom>
          <a:solidFill>
            <a:schemeClr val="dk1"/>
          </a:solidFill>
          <a:ln cap="flat" cmpd="sng" w="12700">
            <a:solidFill>
              <a:srgbClr val="6744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2" name="Google Shape;142;p18"/>
          <p:cNvGrpSpPr/>
          <p:nvPr/>
        </p:nvGrpSpPr>
        <p:grpSpPr>
          <a:xfrm>
            <a:off x="4198523" y="2333445"/>
            <a:ext cx="2731031" cy="3269411"/>
            <a:chOff x="334" y="0"/>
            <a:chExt cx="2731030" cy="3269411"/>
          </a:xfrm>
        </p:grpSpPr>
        <p:sp>
          <p:nvSpPr>
            <p:cNvPr id="143" name="Google Shape;143;p18"/>
            <p:cNvSpPr/>
            <p:nvPr/>
          </p:nvSpPr>
          <p:spPr>
            <a:xfrm rot="-5400000">
              <a:off x="-1200874" y="1201208"/>
              <a:ext cx="3269411" cy="866994"/>
            </a:xfrm>
            <a:prstGeom prst="flowChartManualOperation">
              <a:avLst/>
            </a:prstGeom>
            <a:solidFill>
              <a:srgbClr val="495356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334" y="653882"/>
              <a:ext cx="866994" cy="1961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57150" spcFirstLastPara="1" rIns="593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r>
                <a:rPr b="1" lang="el-GR" sz="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FACE DETECTION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 rot="-5400000">
              <a:off x="-268856" y="1201208"/>
              <a:ext cx="3269411" cy="866994"/>
            </a:xfrm>
            <a:prstGeom prst="flowChartManualOperation">
              <a:avLst/>
            </a:prstGeom>
            <a:solidFill>
              <a:srgbClr val="495356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 txBox="1"/>
            <p:nvPr/>
          </p:nvSpPr>
          <p:spPr>
            <a:xfrm>
              <a:off x="932352" y="653882"/>
              <a:ext cx="866994" cy="1961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57150" spcFirstLastPara="1" rIns="593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r>
                <a:rPr b="1" lang="el-GR" sz="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FACE RECOGNITION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 rot="-5400000">
              <a:off x="663162" y="1201208"/>
              <a:ext cx="3269411" cy="866994"/>
            </a:xfrm>
            <a:prstGeom prst="flowChartManualOperation">
              <a:avLst/>
            </a:prstGeom>
            <a:solidFill>
              <a:srgbClr val="495356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1864370" y="653882"/>
              <a:ext cx="866994" cy="1961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57150" spcFirstLastPara="1" rIns="59325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ill Sans"/>
                <a:buNone/>
              </a:pPr>
              <a:r>
                <a:rPr b="1" lang="el-GR" sz="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FACE SWAPPING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49" name="Google Shape;149;p18"/>
          <p:cNvSpPr txBox="1"/>
          <p:nvPr/>
        </p:nvSpPr>
        <p:spPr>
          <a:xfrm>
            <a:off x="4724400" y="6205268"/>
            <a:ext cx="1593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MAIN STEPS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8289985" y="620526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FRAMES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51" name="Google Shape;151;p18"/>
          <p:cNvCxnSpPr/>
          <p:nvPr/>
        </p:nvCxnSpPr>
        <p:spPr>
          <a:xfrm flipH="1" rot="10800000">
            <a:off x="6947139" y="2592237"/>
            <a:ext cx="1288212" cy="128533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6947139" y="3963836"/>
            <a:ext cx="1288212" cy="14463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p18"/>
          <p:cNvCxnSpPr/>
          <p:nvPr/>
        </p:nvCxnSpPr>
        <p:spPr>
          <a:xfrm flipH="1" rot="10800000">
            <a:off x="6932762" y="3900577"/>
            <a:ext cx="1345721" cy="201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" name="Google Shape;154;p18"/>
          <p:cNvSpPr/>
          <p:nvPr/>
        </p:nvSpPr>
        <p:spPr>
          <a:xfrm>
            <a:off x="8421767" y="1942230"/>
            <a:ext cx="934529" cy="1236453"/>
          </a:xfrm>
          <a:prstGeom prst="flowChartMultidocument">
            <a:avLst/>
          </a:prstGeom>
          <a:solidFill>
            <a:schemeClr val="dk1"/>
          </a:solidFill>
          <a:ln cap="flat" cmpd="sng" w="12700">
            <a:solidFill>
              <a:srgbClr val="6744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8421767" y="4788947"/>
            <a:ext cx="934529" cy="1236453"/>
          </a:xfrm>
          <a:prstGeom prst="flowChartMultidocument">
            <a:avLst/>
          </a:prstGeom>
          <a:solidFill>
            <a:schemeClr val="dk1"/>
          </a:solidFill>
          <a:ln cap="flat" cmpd="sng" w="12700">
            <a:solidFill>
              <a:srgbClr val="6744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8421768" y="3336834"/>
            <a:ext cx="934529" cy="1236453"/>
          </a:xfrm>
          <a:prstGeom prst="flowChartMultidocument">
            <a:avLst/>
          </a:prstGeom>
          <a:solidFill>
            <a:schemeClr val="dk1"/>
          </a:solidFill>
          <a:ln cap="flat" cmpd="sng" w="12700">
            <a:solidFill>
              <a:srgbClr val="6744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57" name="Google Shape;157;p18"/>
          <p:cNvCxnSpPr/>
          <p:nvPr/>
        </p:nvCxnSpPr>
        <p:spPr>
          <a:xfrm flipH="1" rot="10800000">
            <a:off x="9376914" y="3886198"/>
            <a:ext cx="1374475" cy="3450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8" name="Google Shape;158;p18"/>
          <p:cNvCxnSpPr/>
          <p:nvPr/>
        </p:nvCxnSpPr>
        <p:spPr>
          <a:xfrm flipH="1" rot="10800000">
            <a:off x="9420046" y="3900574"/>
            <a:ext cx="1273835" cy="13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9549443" y="2770513"/>
            <a:ext cx="1158816" cy="108693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Αναπαραγωγή με συμπαγές γέμισμα" id="160" name="Google Shape;1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8782" y="338537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10202174" y="442247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OUTPUT VIDEO</a:t>
            </a:r>
            <a:r>
              <a:rPr lang="el-GR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​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1854025" y="65746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>
            <p:ph type="title"/>
          </p:nvPr>
        </p:nvSpPr>
        <p:spPr>
          <a:xfrm>
            <a:off x="557203" y="208197"/>
            <a:ext cx="3363974" cy="149579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ΜΑΙΝ STEPS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71" name="Google Shape;171;p19"/>
          <p:cNvGrpSpPr/>
          <p:nvPr/>
        </p:nvGrpSpPr>
        <p:grpSpPr>
          <a:xfrm>
            <a:off x="7295409" y="841828"/>
            <a:ext cx="2249768" cy="4999485"/>
            <a:chOff x="1678640" y="0"/>
            <a:chExt cx="2249768" cy="4999485"/>
          </a:xfrm>
        </p:grpSpPr>
        <p:sp>
          <p:nvSpPr>
            <p:cNvPr id="172" name="Google Shape;172;p19"/>
            <p:cNvSpPr/>
            <p:nvPr/>
          </p:nvSpPr>
          <p:spPr>
            <a:xfrm>
              <a:off x="1678640" y="0"/>
              <a:ext cx="2249768" cy="1249871"/>
            </a:xfrm>
            <a:prstGeom prst="roundRect">
              <a:avLst>
                <a:gd fmla="val 10000" name="adj"/>
              </a:avLst>
            </a:prstGeom>
            <a:solidFill>
              <a:srgbClr val="4953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 txBox="1"/>
            <p:nvPr/>
          </p:nvSpPr>
          <p:spPr>
            <a:xfrm>
              <a:off x="1715247" y="36607"/>
              <a:ext cx="2176554" cy="1176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l-G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 DETECTION (based on </a:t>
              </a:r>
              <a:r>
                <a:rPr lang="el-GR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 pyramid network FPN)</a:t>
              </a:r>
              <a:r>
                <a:rPr lang="el-G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 rot="5400000">
              <a:off x="2569174" y="1281118"/>
              <a:ext cx="468701" cy="56244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F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2634792" y="1327988"/>
              <a:ext cx="337466" cy="328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ill Sans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1678640" y="1874807"/>
              <a:ext cx="2249768" cy="1249871"/>
            </a:xfrm>
            <a:prstGeom prst="roundRect">
              <a:avLst>
                <a:gd fmla="val 10000" name="adj"/>
              </a:avLst>
            </a:prstGeom>
            <a:solidFill>
              <a:srgbClr val="4953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 txBox="1"/>
            <p:nvPr/>
          </p:nvSpPr>
          <p:spPr>
            <a:xfrm>
              <a:off x="1715247" y="1911414"/>
              <a:ext cx="2176554" cy="1176657"/>
            </a:xfrm>
            <a:prstGeom prst="rect">
              <a:avLst/>
            </a:prstGeom>
            <a:solidFill>
              <a:srgbClr val="AFB2B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l-G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 RECOGNITION (based on deep CNN)</a:t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 rot="5400000">
              <a:off x="2569174" y="3155925"/>
              <a:ext cx="468701" cy="56244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F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2634792" y="3202795"/>
              <a:ext cx="337466" cy="328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ill Sans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1678640" y="3749614"/>
              <a:ext cx="2249768" cy="1249871"/>
            </a:xfrm>
            <a:prstGeom prst="roundRect">
              <a:avLst>
                <a:gd fmla="val 10000" name="adj"/>
              </a:avLst>
            </a:prstGeom>
            <a:solidFill>
              <a:srgbClr val="4953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1715247" y="3786221"/>
              <a:ext cx="2176554" cy="1176657"/>
            </a:xfrm>
            <a:prstGeom prst="rect">
              <a:avLst/>
            </a:prstGeom>
            <a:solidFill>
              <a:srgbClr val="AFB2B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l-G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 SWAPPING</a:t>
              </a:r>
              <a:endParaRPr/>
            </a:p>
          </p:txBody>
        </p:sp>
      </p:grpSp>
      <p:sp>
        <p:nvSpPr>
          <p:cNvPr id="182" name="Google Shape;182;p19"/>
          <p:cNvSpPr txBox="1"/>
          <p:nvPr/>
        </p:nvSpPr>
        <p:spPr>
          <a:xfrm>
            <a:off x="11878175" y="659575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Εικόνα που περιέχει στιγμιότυπο οθόνης, δέρμα, κείμενο, σαγόνι&#10;&#10;Περιγραφή που δημιουργήθηκε αυτόματα" id="187" name="Google Shape;187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478" y="1568792"/>
            <a:ext cx="11703721" cy="2284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Εικόνα που περιέχει ανθρώπινο πρόσωπο, δέρμα, βλεφαρίδα, στιγμιότυπο οθόνης&#10;&#10;Περιγραφή που δημιουργήθηκε αυτόματα" id="188" name="Google Shape;18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410" y="4066490"/>
            <a:ext cx="11730634" cy="215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232499" y="36615"/>
            <a:ext cx="3141692" cy="144511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342279" y="130043"/>
            <a:ext cx="2924359" cy="1241795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l-GR" sz="2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 DETECTION MODELS</a:t>
            </a: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11781600" y="64887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Εικόνα που περιέχει στιγμιότυπο οθόνης, δέρμα, κείμενο, σαγόνι&#10;&#10;Περιγραφή που δημιουργήθηκε αυτόματα" id="196" name="Google Shape;19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478" y="1568792"/>
            <a:ext cx="11703721" cy="2284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Εικόνα που περιέχει ανθρώπινο πρόσωπο, δέρμα, βλεφαρίδα, στιγμιότυπο οθόνης&#10;&#10;Περιγραφή που δημιουργήθηκε αυτόματα" id="197" name="Google Shape;19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410" y="4066490"/>
            <a:ext cx="11730634" cy="2156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Σημάδι ελέγχου με συμπαγές γέμισμα" id="198" name="Google Shape;19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5261" y="793262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232499" y="36615"/>
            <a:ext cx="3141692" cy="144511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342279" y="130043"/>
            <a:ext cx="2924400" cy="1241700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l-GR" sz="2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 DETECTION MODELS</a:t>
            </a: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11866125" y="654745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3726225" y="217475"/>
            <a:ext cx="688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1800">
                <a:solidFill>
                  <a:schemeClr val="dk1"/>
                </a:solidFill>
                <a:highlight>
                  <a:srgbClr val="FFFFFF"/>
                </a:highlight>
              </a:rPr>
              <a:t>RETINA FACE: </a:t>
            </a:r>
            <a:r>
              <a:rPr lang="el-GR" sz="1800">
                <a:solidFill>
                  <a:schemeClr val="dk1"/>
                </a:solidFill>
                <a:highlight>
                  <a:srgbClr val="FFFFFF"/>
                </a:highlight>
              </a:rPr>
              <a:t>Use a </a:t>
            </a:r>
            <a:r>
              <a:rPr lang="el-GR" sz="2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Pre-triained model on </a:t>
            </a:r>
            <a:r>
              <a:rPr lang="el-GR" sz="2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more than </a:t>
            </a:r>
            <a:r>
              <a:rPr b="1" lang="el-GR" sz="2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200K</a:t>
            </a:r>
            <a:r>
              <a:rPr lang="el-GR" sz="2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celebrity images, </a:t>
            </a:r>
            <a:r>
              <a:rPr lang="el-GR" sz="2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5 landmark locations.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232499" y="36615"/>
            <a:ext cx="3141692" cy="144511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8" name="Google Shape;208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8218" y="115206"/>
            <a:ext cx="7796456" cy="39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342279" y="130043"/>
            <a:ext cx="2924359" cy="1241795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RETINA FACE 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162183" y="4031392"/>
            <a:ext cx="11347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Calibri"/>
              <a:buAutoNum type="arabicPeriod"/>
            </a:pPr>
            <a:r>
              <a:rPr lang="el-GR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Face classification: penalizes the model for saying that there is a face at a location, while no face exists in the image.</a:t>
            </a:r>
            <a:endParaRPr sz="20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Calibri"/>
              <a:buAutoNum type="arabicPeriod"/>
            </a:pPr>
            <a:r>
              <a:rPr lang="el-GR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“Face box regression”: the distance between the </a:t>
            </a:r>
            <a:r>
              <a:rPr b="1" lang="el-GR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bounding box</a:t>
            </a:r>
            <a:r>
              <a:rPr lang="el-GR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coordinates of the predicted face and the coordinates of the labeled face. </a:t>
            </a:r>
            <a:endParaRPr sz="20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Calibri"/>
              <a:buAutoNum type="arabicPeriod"/>
            </a:pPr>
            <a:r>
              <a:rPr lang="el-GR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Facial </a:t>
            </a:r>
            <a:r>
              <a:rPr lang="el-GR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landmark</a:t>
            </a:r>
            <a:r>
              <a:rPr lang="el-GR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regression: it finds the distance between the predicted </a:t>
            </a:r>
            <a:r>
              <a:rPr b="1" lang="el-GR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five facial landmarks</a:t>
            </a:r>
            <a:r>
              <a:rPr lang="el-GR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and the labeled ones.</a:t>
            </a:r>
            <a:endParaRPr sz="20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Calibri"/>
              <a:buAutoNum type="arabicPeriod"/>
            </a:pPr>
            <a:r>
              <a:rPr lang="el-GR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Dense face regression: the model’s output features are used to recreate the face, and then the recreated face is compared with the face in the image</a:t>
            </a:r>
            <a:endParaRPr sz="20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11866100" y="6585925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62163" y="1783300"/>
            <a:ext cx="405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l-G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RetinaFace employs a feature pyramid network (FPN) to handle faces at different scales.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-5096" y="4911"/>
            <a:ext cx="2736361" cy="685671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4340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br>
              <a:rPr lang="el-GR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l-GR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SINGLE FACE 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244587" y="90966"/>
            <a:ext cx="2328436" cy="1002172"/>
          </a:xfrm>
          <a:prstGeom prst="rect">
            <a:avLst/>
          </a:prstGeom>
          <a:noFill/>
          <a:ln cap="sq" cmpd="sng" w="317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6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RETINA FACE 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None/>
            </a:pPr>
            <a:r>
              <a:t/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l-GR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/>
          </a:p>
        </p:txBody>
      </p:sp>
      <p:pic>
        <p:nvPicPr>
          <p:cNvPr descr="Εικόνα που περιέχει άτομο, ανθρώπινο πρόσωπο, άθλημα, χαμόγελο&#10;&#10;Περιγραφή που δημιουργήθηκε αυτόματα" id="219" name="Google Shape;2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1268" y="404016"/>
            <a:ext cx="2682635" cy="1962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Εικόνα που περιέχει ανθρώπινο πρόσωπο, στιγμιότυπο οθόνης, άτομο, κείμενο&#10;&#10;Περιγραφή που δημιουργήθηκε αυτόματα" id="220" name="Google Shape;22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7676" y="3793467"/>
            <a:ext cx="4100422" cy="2714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Εικόνα που περιέχει ανθρώπινο πρόσωπο, άτομο, ανθρώπινη γενειάδα, πιγούνι&#10;&#10;Περιγραφή που δημιουργήθηκε αυτόματα" id="221" name="Google Shape;22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6354" y="40759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Εικόνα που περιέχει ανθρώπινο πρόσωπο, ανθρώπινη γενειάδα, άνδρας, στιγμιότυπο οθόνης&#10;&#10;Περιγραφή που δημιουργήθηκε αυτόματα" id="222" name="Google Shape;22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0553" y="3502325"/>
            <a:ext cx="4546120" cy="301637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11866075" y="659575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2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Θέμα του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Δέμα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Δέμα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